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66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290B5-AFF9-448D-B5DC-27788ED7C7F6}" type="datetimeFigureOut">
              <a:rPr lang="ru-RU" smtClean="0"/>
              <a:t>12.12.2014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F5B2D-EE1F-40A8-977A-72244BCE5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147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F5B2D-EE1F-40A8-977A-72244BCE55A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64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Рисунок3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0"/>
            <a:ext cx="8748464" cy="6525344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484784"/>
            <a:ext cx="7772400" cy="1470025"/>
          </a:xfrm>
        </p:spPr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306896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140F1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Users\User\Desktop\Рисунок3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0"/>
            <a:ext cx="8748464" cy="6525344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484784"/>
            <a:ext cx="7196336" cy="1362075"/>
          </a:xfrm>
        </p:spPr>
        <p:txBody>
          <a:bodyPr anchor="t"/>
          <a:lstStyle>
            <a:lvl1pPr algn="ctr">
              <a:defRPr sz="4000" b="1" cap="all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664" y="2924944"/>
            <a:ext cx="7196336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C:\Users\User\Desktop\для деловой\Рисунок1б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1113" y="0"/>
            <a:ext cx="9155113" cy="6900863"/>
          </a:xfrm>
          <a:prstGeom prst="frame">
            <a:avLst>
              <a:gd name="adj1" fmla="val 182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для деловой\Рисунок22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812C5-77BF-4246-A9B6-24864E87E3C5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8D8F4-E4BA-4123-B665-8DD7C14E51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 cap="none" spc="0">
          <a:ln/>
          <a:solidFill>
            <a:srgbClr val="181E0C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www.mijncv.com/images/people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lum bright="-40000" contrast="-10000"/>
          </a:blip>
          <a:srcRect/>
          <a:stretch>
            <a:fillRect/>
          </a:stretch>
        </p:blipFill>
        <p:spPr bwMode="auto">
          <a:xfrm>
            <a:off x="35495" y="3528392"/>
            <a:ext cx="2208921" cy="32129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484784"/>
            <a:ext cx="7992888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/>
                <a:latin typeface="Times New Roman" pitchFamily="18" charset="0"/>
                <a:ea typeface="+mj-ea"/>
                <a:cs typeface="Times New Roman" pitchFamily="18" charset="0"/>
              </a:rPr>
              <a:t>Детская общественная организация </a:t>
            </a:r>
            <a:br>
              <a:rPr lang="ru-RU" sz="2800" b="1" dirty="0">
                <a:ln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800" b="1" dirty="0">
                <a:ln/>
                <a:latin typeface="Times New Roman" pitchFamily="18" charset="0"/>
                <a:ea typeface="+mj-ea"/>
                <a:cs typeface="Times New Roman" pitchFamily="18" charset="0"/>
              </a:rPr>
              <a:t>им. Р. Миннекаева</a:t>
            </a:r>
            <a:br>
              <a:rPr lang="ru-RU" sz="2800" b="1" dirty="0">
                <a:ln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800" b="1" dirty="0">
                <a:ln/>
                <a:latin typeface="Times New Roman" pitchFamily="18" charset="0"/>
                <a:ea typeface="+mj-ea"/>
                <a:cs typeface="Times New Roman" pitchFamily="18" charset="0"/>
              </a:rPr>
              <a:t>МБОУ «Джалильская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728" y="1984703"/>
            <a:ext cx="6062736" cy="454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Милосердие «Доброе сердце»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518457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556792"/>
            <a:ext cx="2983006" cy="2237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794047"/>
            <a:ext cx="2838990" cy="2731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116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Экология «Зеленый мир»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3884249" cy="2913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08112"/>
            <a:ext cx="3731907" cy="2798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77072"/>
            <a:ext cx="3383360" cy="253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903" y="3807042"/>
            <a:ext cx="4741035" cy="2807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07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 «Делу время»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475252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1" t="9543" b="15850"/>
          <a:stretch/>
        </p:blipFill>
        <p:spPr>
          <a:xfrm>
            <a:off x="5580112" y="1484784"/>
            <a:ext cx="2952328" cy="284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1" t="22116" r="-1521" b="4491"/>
          <a:stretch/>
        </p:blipFill>
        <p:spPr>
          <a:xfrm>
            <a:off x="467544" y="4221088"/>
            <a:ext cx="4748678" cy="220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6"/>
          <a:stretch/>
        </p:blipFill>
        <p:spPr>
          <a:xfrm>
            <a:off x="5241122" y="4329584"/>
            <a:ext cx="3630308" cy="2203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77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Досуг «Шире круг»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3721708" cy="2481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980728"/>
            <a:ext cx="447598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782" y="3555280"/>
            <a:ext cx="4464378" cy="2976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567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План заседаний парламента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 err="1">
                <a:latin typeface="Times New Roman" pitchFamily="18" charset="0"/>
                <a:cs typeface="Times New Roman" pitchFamily="18" charset="0"/>
              </a:rPr>
              <a:t>Сентябь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Анализ работы парламента за предыдущий учебный год.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Утверждение плана работы парламента на новый учебный год.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Распределение шефства по классам.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Об организации работы парламента.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II.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Формирование о выполнении предыдущих решений.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подготовке к празднику, посвященного Дню учителя.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работе над "Правилами учащихся".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конкурсе "Самый классный  класс".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Проведение выборов президента парламента школы.</a:t>
            </a:r>
          </a:p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Октябрь:</a:t>
            </a:r>
            <a:endParaRPr lang="en-US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отдела правопорядка о результатах рейда "Внешний вид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учащихся".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плане проведения осенних каникул.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подготовке к празднику "Осенний бал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ходе подготовки классов к зимнему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периоду.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отдела науки и образования об успеваемости учащихся.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53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Ноябрь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отдела правопорядка о качестве дежурства по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школе.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подготовке к конкурсу команд КВН «По дорогам сказок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праздника "Осенний бал".</a:t>
            </a:r>
          </a:p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Отчет лекторской группы о проведенной работе над "Правилами для учащихся" и о проведении Дня Матери.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организации работы по ремонту наглядных пособий и книг в школьной библиотеке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Декабрь: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итогов трудовой деятельности за полугодие. Отчет отдела труда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заботы.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Обсуждение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плана зимних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каникул.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информационного отдела о проделанной работе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Подведение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итогов "Самый классный  класс" 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полугодие.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подготовке и проведению интеллектуального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марафона.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проведении новогодних праздников.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работе мастерской Деда Мороза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2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669360"/>
          </a:xfrm>
        </p:spPr>
        <p:txBody>
          <a:bodyPr>
            <a:normAutofit fontScale="55000" lnSpcReduction="20000"/>
          </a:bodyPr>
          <a:lstStyle/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Январь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отдела здравоохранения и спорта о проделанной работе. Результаты спортивных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соревнований.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подготовке к вечеру встречи с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выпускниками.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ходе интеллектуального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марафона.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отдела культуры и досуга о проведенной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работе.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выполнении требований внутреннего распорядка.</a:t>
            </a:r>
          </a:p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Февраль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личных достижениях учащихся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школы.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подготовки акции "Подарок ветеранам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подготовке к "Рыцарскому турниру" и смотру строевой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песни.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подготовке к военно-патриотическому конкурсу «Есть стать в строй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Обсуждение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плана зимних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каникул.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подготовке к КВН "Мы за здоровый образ жизни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информационного отдела о проделанной работе и выпуске школьной газеты "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Тамчы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Март: </a:t>
            </a:r>
          </a:p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решений.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подготовке к празднику "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Навруз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отдела труда и заботы о подготовке к операции "Жилье птицам".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239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62500" lnSpcReduction="20000"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II.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Информирование о выполнении предыдущих решений.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проведении международного женского Дня 8 Марта и конкурса "А ну-ка, девушки".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Отчета отдела правопорядка о результатах рейда "Внешний вид учащихся".</a:t>
            </a:r>
          </a:p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Апрель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работ.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проведении месячника здоровья.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Празднование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Дня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космонавтики.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проведении  акции «Мин татарча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сойлэшэм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Информирование о выполнении предыдущих работ.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Отчет отдела культуры и досуга о проведении конкурса "Звенящая капель".</a:t>
            </a:r>
          </a:p>
          <a:p>
            <a:pPr lvl="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проведении праздника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Чак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чак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байраме».</a:t>
            </a:r>
          </a:p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Май: </a:t>
            </a:r>
          </a:p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en-US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выполнении предыдущих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работ.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Встреча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с ветеранами ВОВ. Отчет о проведении акции «Живи Ветеран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об участии в параде к 9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Мая.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Праздничный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концерт к 70-летию Победы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работы отделов за год и предстоящие задачи на новый учебный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год.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Отчет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 подготовке к летним каникулам. Летняя практика.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6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6" y="980728"/>
            <a:ext cx="34209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2769" y="186467"/>
            <a:ext cx="868971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 ДЕВИЗ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«ПУСКАЙ НАД ВСЕМ, ЧТО СОВЕРШАЕШЬ ТЫ, </a:t>
            </a:r>
            <a:endParaRPr lang="ru-RU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ПОСТУПИТ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СЛЕД ДУШЕВНОЙ ЧИСТОТЫ…» </a:t>
            </a:r>
            <a:endParaRPr lang="ru-RU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МУСА ДЖАЛИЛЬ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Детская общественная организация имени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Рифгата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Миннекаева* - добровольная, независимая, самоуправляемая организация учащихся 5-11 классов и взрослых, действующая на базе МБОУ «Джалильская СОШ №2»</a:t>
            </a:r>
          </a:p>
          <a:p>
            <a:pPr lvl="0"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Миннекаев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Рифгат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Миннезарифович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родился 3 января 1961 г. в дер. Нижнее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Якеево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Азнакаевского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РТ. В 1978 году окончил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Джалильскую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среднюю школу №2.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1979г. был призван в ряды Советской Армии. Окончив курсы сан. инструкторов мобилизован Кировским РВК г. Казани в Афганистан. Сержант, санинструктор в/ч 71176. Вынес с поля боя 14 раненых товарищей. 1 октября 1980 г. в одной из атак был смертельно ранен. 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Награжден медалью «За отвагу» и орденом Красной Звезды(посмертно). Похоронен в поселке Джалиль Сармановского района. </a:t>
            </a:r>
          </a:p>
        </p:txBody>
      </p:sp>
    </p:spTree>
    <p:extLst>
      <p:ext uri="{BB962C8B-B14F-4D97-AF65-F5344CB8AC3E}">
        <p14:creationId xmlns:p14="http://schemas.microsoft.com/office/powerpoint/2010/main" val="35046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/>
                <a:ea typeface="Times New Roman"/>
              </a:rPr>
              <a:t>Наши цели: </a:t>
            </a:r>
            <a:endParaRPr lang="ru-RU" b="1" u="sng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стремление </a:t>
            </a:r>
            <a:r>
              <a:rPr lang="ru-RU" dirty="0">
                <a:latin typeface="Times New Roman"/>
                <a:ea typeface="Times New Roman"/>
              </a:rPr>
              <a:t>быть достойными гражданами своего Отечества;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осознание </a:t>
            </a:r>
            <a:r>
              <a:rPr lang="ru-RU" dirty="0">
                <a:latin typeface="Times New Roman"/>
                <a:ea typeface="Times New Roman"/>
              </a:rPr>
              <a:t>и </a:t>
            </a:r>
            <a:r>
              <a:rPr lang="ru-RU" dirty="0" smtClean="0">
                <a:latin typeface="Times New Roman"/>
                <a:ea typeface="Times New Roman"/>
              </a:rPr>
              <a:t>реализация богатства </a:t>
            </a:r>
            <a:r>
              <a:rPr lang="ru-RU" dirty="0">
                <a:latin typeface="Times New Roman"/>
                <a:ea typeface="Times New Roman"/>
              </a:rPr>
              <a:t>жизненных возможностей.</a:t>
            </a:r>
          </a:p>
          <a:p>
            <a:pPr algn="just">
              <a:spcAft>
                <a:spcPts val="0"/>
              </a:spcAft>
            </a:pPr>
            <a:endParaRPr lang="ru-RU" b="1" u="sng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u="sng" dirty="0" smtClean="0">
                <a:latin typeface="Times New Roman"/>
                <a:ea typeface="Times New Roman"/>
              </a:rPr>
              <a:t>Задачи </a:t>
            </a:r>
            <a:r>
              <a:rPr lang="ru-RU" dirty="0" smtClean="0">
                <a:latin typeface="Times New Roman"/>
                <a:ea typeface="Times New Roman"/>
              </a:rPr>
              <a:t>: </a:t>
            </a:r>
            <a:endParaRPr lang="ru-RU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воспитание общей человеческой культуры – жизнерадостности, доброты, признания достоинства другого человека,  желание помогать слабым, пожилым людям, инвалидам;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воспитание важных черт характера личности: самостоятельности, инициативы, практичности, сильной воли, ответственности;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формирование уважительного отношения к взрослому поколению;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пробуждение разнородных интересов: туристических, спортивных, познавательных, творческих – активного использования свободного времени;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формирование добросовестного отношения к школьным и семейным обязанностям, а также развитие самостоятельности и активности.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122" name="Picture 2" descr="C:\Users\ЗДВР\Desktop\Ландыш Альбертовна\выборы\DSCN06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03" y="4247317"/>
            <a:ext cx="313184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07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987675" y="620713"/>
            <a:ext cx="1584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0"/>
            <a:ext cx="6336704" cy="68326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Наш гимн и эмблема </a:t>
            </a:r>
            <a:endParaRPr lang="ru-RU" sz="3200" b="1" dirty="0">
              <a:solidFill>
                <a:prstClr val="black"/>
              </a:solidFill>
              <a:latin typeface="Monotype Corsiva" pitchFamily="66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мир прекрасного входим мы смело,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по лестнице знаний идем.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нас ждут, здесь нас любят, нам верят,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тебе, наша школа, поем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Эх,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Джалильская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 вторая,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сравнить ни с одной, ты поверь.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учился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Рифкат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Миннекаев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учился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Притула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Сергей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Вот и солнце рассыпалось искрами,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Заливается трелью звонок.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Ребятишки с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надеждами чистыми,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праздник,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бегут на урок.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По душе нам  кружки и турниры,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Танцы, музыка, спорт для детей.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И всё умное, доброе в мире -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Всё под крышею школы моей.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Вновь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сюда возвращаться мы будем,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Здесь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дружить научились с тобой.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Нашу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школу вовек не забудем,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Все придём к ней знакомой тропой.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Мы идём с учащенным дыханием,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Будут встречи ещё горячей,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Здесь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учился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Рифкат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Миннекаев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Здесь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учился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Притула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Сергей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5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Маркова Л.В.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Рисун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836712"/>
            <a:ext cx="3271839" cy="4126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691680" y="3068960"/>
            <a:ext cx="30030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люблю Вас, наш славный учитель,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Слушать Вас бесконечно готов,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 наставник и друг, и целитель,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герой многочисленных снов.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16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45"/>
          <p:cNvSpPr>
            <a:spLocks noChangeArrowheads="1"/>
          </p:cNvSpPr>
          <p:nvPr/>
        </p:nvSpPr>
        <p:spPr bwMode="auto">
          <a:xfrm>
            <a:off x="2699792" y="1094597"/>
            <a:ext cx="3892230" cy="534203"/>
          </a:xfrm>
          <a:prstGeom prst="rect">
            <a:avLst/>
          </a:prstGeom>
          <a:solidFill>
            <a:srgbClr val="FFC0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Общий сбор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44"/>
          <p:cNvSpPr>
            <a:spLocks noChangeArrowheads="1"/>
          </p:cNvSpPr>
          <p:nvPr/>
        </p:nvSpPr>
        <p:spPr bwMode="auto">
          <a:xfrm>
            <a:off x="2699793" y="1988840"/>
            <a:ext cx="3892228" cy="576064"/>
          </a:xfrm>
          <a:prstGeom prst="rect">
            <a:avLst/>
          </a:prstGeom>
          <a:solidFill>
            <a:srgbClr val="00B05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 обучающихся – школьный Парламент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43"/>
          <p:cNvSpPr>
            <a:spLocks noChangeArrowheads="1"/>
          </p:cNvSpPr>
          <p:nvPr/>
        </p:nvSpPr>
        <p:spPr bwMode="auto">
          <a:xfrm>
            <a:off x="1115616" y="3080144"/>
            <a:ext cx="7200800" cy="564880"/>
          </a:xfrm>
          <a:prstGeom prst="rect">
            <a:avLst/>
          </a:prstGeom>
          <a:solidFill>
            <a:schemeClr val="accent4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Президент школьного Парламента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40"/>
          <p:cNvSpPr>
            <a:spLocks noChangeArrowheads="1"/>
          </p:cNvSpPr>
          <p:nvPr/>
        </p:nvSpPr>
        <p:spPr bwMode="auto">
          <a:xfrm>
            <a:off x="1115616" y="4437112"/>
            <a:ext cx="864096" cy="2232248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 науки и образования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39"/>
          <p:cNvSpPr>
            <a:spLocks noChangeArrowheads="1"/>
          </p:cNvSpPr>
          <p:nvPr/>
        </p:nvSpPr>
        <p:spPr bwMode="auto">
          <a:xfrm>
            <a:off x="2483768" y="4437112"/>
            <a:ext cx="864096" cy="2232248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 культуру и досуга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38"/>
          <p:cNvSpPr>
            <a:spLocks noChangeArrowheads="1"/>
          </p:cNvSpPr>
          <p:nvPr/>
        </p:nvSpPr>
        <p:spPr bwMode="auto">
          <a:xfrm>
            <a:off x="3779911" y="4437112"/>
            <a:ext cx="865995" cy="2232248"/>
          </a:xfrm>
          <a:prstGeom prst="rect">
            <a:avLst/>
          </a:prstGeom>
          <a:solidFill>
            <a:srgbClr val="33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 здравоохранения и спорта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37"/>
          <p:cNvSpPr>
            <a:spLocks noChangeArrowheads="1"/>
          </p:cNvSpPr>
          <p:nvPr/>
        </p:nvSpPr>
        <p:spPr bwMode="auto">
          <a:xfrm>
            <a:off x="5076056" y="4437112"/>
            <a:ext cx="720080" cy="223224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Информационный отдел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6320559" y="4437112"/>
            <a:ext cx="771721" cy="223224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 труда и заботы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5"/>
          <p:cNvSpPr>
            <a:spLocks noChangeArrowheads="1"/>
          </p:cNvSpPr>
          <p:nvPr/>
        </p:nvSpPr>
        <p:spPr bwMode="auto">
          <a:xfrm>
            <a:off x="7596336" y="4437112"/>
            <a:ext cx="720080" cy="22322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 правопорядка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5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39552" y="280680"/>
            <a:ext cx="7992888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dirty="0" smtClean="0"/>
              <a:t>Структура </a:t>
            </a:r>
            <a:r>
              <a:rPr lang="ru-RU" sz="2800" b="1" dirty="0"/>
              <a:t>и органы управления организацией</a:t>
            </a:r>
            <a:endParaRPr lang="ru-RU" sz="2800" dirty="0"/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9" name="Стрелка вниз 48"/>
          <p:cNvSpPr/>
          <p:nvPr/>
        </p:nvSpPr>
        <p:spPr>
          <a:xfrm>
            <a:off x="4355976" y="1634897"/>
            <a:ext cx="289930" cy="353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>
            <a:off x="4355976" y="2590897"/>
            <a:ext cx="289930" cy="5152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 вниз 55"/>
          <p:cNvSpPr/>
          <p:nvPr/>
        </p:nvSpPr>
        <p:spPr>
          <a:xfrm>
            <a:off x="5292081" y="3671958"/>
            <a:ext cx="227312" cy="76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 вниз 56"/>
          <p:cNvSpPr/>
          <p:nvPr/>
        </p:nvSpPr>
        <p:spPr>
          <a:xfrm>
            <a:off x="4139952" y="3671959"/>
            <a:ext cx="216024" cy="76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 вниз 57"/>
          <p:cNvSpPr/>
          <p:nvPr/>
        </p:nvSpPr>
        <p:spPr>
          <a:xfrm>
            <a:off x="6556759" y="3679424"/>
            <a:ext cx="227312" cy="76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 вниз 58"/>
          <p:cNvSpPr/>
          <p:nvPr/>
        </p:nvSpPr>
        <p:spPr>
          <a:xfrm>
            <a:off x="2802160" y="3679424"/>
            <a:ext cx="227312" cy="76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 вниз 59"/>
          <p:cNvSpPr/>
          <p:nvPr/>
        </p:nvSpPr>
        <p:spPr>
          <a:xfrm>
            <a:off x="1504917" y="3679424"/>
            <a:ext cx="227312" cy="76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 вниз 60"/>
          <p:cNvSpPr/>
          <p:nvPr/>
        </p:nvSpPr>
        <p:spPr>
          <a:xfrm>
            <a:off x="7881004" y="3645024"/>
            <a:ext cx="227312" cy="76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5"/>
            <a:ext cx="7772400" cy="720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Основные направления деятельности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7480920" cy="3120752"/>
          </a:xfrm>
        </p:spPr>
        <p:txBody>
          <a:bodyPr>
            <a:normAutofit fontScale="77500" lnSpcReduction="20000"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ru-RU" b="1" dirty="0" smtClean="0"/>
              <a:t>Здоровье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b="1" dirty="0" smtClean="0"/>
              <a:t>Учеба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b="1" dirty="0" smtClean="0"/>
              <a:t>Краеведение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b="1" dirty="0" smtClean="0"/>
              <a:t>Милосердие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b="1" dirty="0" smtClean="0"/>
              <a:t>Экология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b="1" dirty="0" smtClean="0"/>
              <a:t>Труд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b="1" dirty="0" smtClean="0"/>
              <a:t>Досуг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309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ЗДОРОВЬЕ - «Спорт нам поможет»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56992"/>
            <a:ext cx="4464496" cy="2814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" t="24916"/>
          <a:stretch/>
        </p:blipFill>
        <p:spPr>
          <a:xfrm>
            <a:off x="5270494" y="3530953"/>
            <a:ext cx="3300065" cy="2640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82853"/>
            <a:ext cx="4339456" cy="2462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" t="11035" b="15549"/>
          <a:stretch/>
        </p:blipFill>
        <p:spPr>
          <a:xfrm>
            <a:off x="562920" y="1080561"/>
            <a:ext cx="3969616" cy="2494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77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Учеба – «Хочу все знать»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816424" cy="3029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28800"/>
            <a:ext cx="382591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" t="7242" b="18906"/>
          <a:stretch/>
        </p:blipFill>
        <p:spPr>
          <a:xfrm>
            <a:off x="539552" y="4149080"/>
            <a:ext cx="3940484" cy="2393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94347"/>
            <a:ext cx="2629434" cy="2502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731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Краеведение «</a:t>
            </a:r>
            <a:r>
              <a:rPr lang="ru-RU" dirty="0" err="1" smtClean="0"/>
              <a:t>Отечечтво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388843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2776"/>
            <a:ext cx="4151446" cy="311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63004"/>
            <a:ext cx="396044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357" y="3645024"/>
            <a:ext cx="3834684" cy="3080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046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ловой 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842</Words>
  <Application>Microsoft Office PowerPoint</Application>
  <PresentationFormat>Экран (4:3)</PresentationFormat>
  <Paragraphs>180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деловой 9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направления деятельности</vt:lpstr>
      <vt:lpstr>ЗДОРОВЬЕ - «Спорт нам поможет»</vt:lpstr>
      <vt:lpstr>Учеба – «Хочу все знать»</vt:lpstr>
      <vt:lpstr>Краеведение «Отечечтво»</vt:lpstr>
      <vt:lpstr>Милосердие «Доброе сердце»</vt:lpstr>
      <vt:lpstr>Экология «Зеленый мир» </vt:lpstr>
      <vt:lpstr>Труд «Делу время»</vt:lpstr>
      <vt:lpstr>Досуг «Шире круг» </vt:lpstr>
      <vt:lpstr> План заседаний парламента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ЗДВР</cp:lastModifiedBy>
  <cp:revision>26</cp:revision>
  <dcterms:created xsi:type="dcterms:W3CDTF">2014-08-21T16:04:03Z</dcterms:created>
  <dcterms:modified xsi:type="dcterms:W3CDTF">2014-12-12T09:53:09Z</dcterms:modified>
</cp:coreProperties>
</file>